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23434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196930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960769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2768102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6294912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153946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212520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23935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855962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91390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12/30/2020</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023377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12/30/2020</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1918537134"/>
      </p:ext>
    </p:extLst>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18FCF797-E883-46E0-8804-FB43694705E3}"/>
              </a:ext>
            </a:extLst>
          </p:cNvPr>
          <p:cNvSpPr>
            <a:spLocks noGrp="1"/>
          </p:cNvSpPr>
          <p:nvPr>
            <p:ph type="ctrTitle"/>
          </p:nvPr>
        </p:nvSpPr>
        <p:spPr>
          <a:xfrm>
            <a:off x="6858000" y="1524000"/>
            <a:ext cx="4572000" cy="2286000"/>
          </a:xfrm>
        </p:spPr>
        <p:txBody>
          <a:bodyPr>
            <a:normAutofit/>
          </a:bodyPr>
          <a:lstStyle/>
          <a:p>
            <a:pPr>
              <a:lnSpc>
                <a:spcPct val="107000"/>
              </a:lnSpc>
              <a:spcAft>
                <a:spcPts val="800"/>
              </a:spcAft>
            </a:pPr>
            <a:r>
              <a:rPr lang="en-IN" sz="4000" b="1" dirty="0">
                <a:effectLst/>
                <a:latin typeface="Times New Roman" panose="02020603050405020304" pitchFamily="18" charset="0"/>
                <a:ea typeface="Calibri" panose="020F0502020204030204" pitchFamily="34" charset="0"/>
                <a:cs typeface="Times New Roman" panose="02020603050405020304" pitchFamily="18" charset="0"/>
              </a:rPr>
              <a:t>Predicting the best location to open a restaurant</a:t>
            </a:r>
            <a:endParaRPr lang="en-IN" sz="4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ubtitle 2">
            <a:extLst>
              <a:ext uri="{FF2B5EF4-FFF2-40B4-BE49-F238E27FC236}">
                <a16:creationId xmlns:a16="http://schemas.microsoft.com/office/drawing/2014/main" id="{F1F8C490-3928-41DC-930C-8F4C5378AD8F}"/>
              </a:ext>
            </a:extLst>
          </p:cNvPr>
          <p:cNvSpPr>
            <a:spLocks noGrp="1"/>
          </p:cNvSpPr>
          <p:nvPr>
            <p:ph type="subTitle" idx="1"/>
          </p:nvPr>
        </p:nvSpPr>
        <p:spPr>
          <a:xfrm>
            <a:off x="6858000" y="4571999"/>
            <a:ext cx="4572000" cy="1524000"/>
          </a:xfrm>
        </p:spPr>
        <p:txBody>
          <a:bodyPr>
            <a:normAutofit/>
          </a:bodyPr>
          <a:lstStyle/>
          <a:p>
            <a:pPr algn="ctr">
              <a:lnSpc>
                <a:spcPct val="107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Ankit Pranay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December 30, 2020</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IN" dirty="0"/>
          </a:p>
        </p:txBody>
      </p:sp>
      <p:pic>
        <p:nvPicPr>
          <p:cNvPr id="4" name="Picture 3">
            <a:extLst>
              <a:ext uri="{FF2B5EF4-FFF2-40B4-BE49-F238E27FC236}">
                <a16:creationId xmlns:a16="http://schemas.microsoft.com/office/drawing/2014/main" id="{B28F9411-1BAE-45B0-BB7E-D2B5A3B31764}"/>
              </a:ext>
            </a:extLst>
          </p:cNvPr>
          <p:cNvPicPr>
            <a:picLocks noChangeAspect="1"/>
          </p:cNvPicPr>
          <p:nvPr/>
        </p:nvPicPr>
        <p:blipFill rotWithShape="1">
          <a:blip r:embed="rId2"/>
          <a:srcRect l="17598" r="17262" b="-2"/>
          <a:stretch/>
        </p:blipFill>
        <p:spPr>
          <a:xfrm>
            <a:off x="-8" y="762006"/>
            <a:ext cx="5948805" cy="6095979"/>
          </a:xfrm>
          <a:custGeom>
            <a:avLst/>
            <a:gdLst/>
            <a:ahLst/>
            <a:cxnLst/>
            <a:rect l="l" t="t" r="r" b="b"/>
            <a:pathLst>
              <a:path w="5948805" h="6095979">
                <a:moveTo>
                  <a:pt x="1573832" y="765"/>
                </a:moveTo>
                <a:cubicBezTo>
                  <a:pt x="1940190" y="-10734"/>
                  <a:pt x="2329345" y="109280"/>
                  <a:pt x="2734663" y="238687"/>
                </a:cubicBezTo>
                <a:cubicBezTo>
                  <a:pt x="4118244" y="680647"/>
                  <a:pt x="5296697" y="1302752"/>
                  <a:pt x="5668316" y="3639516"/>
                </a:cubicBezTo>
                <a:cubicBezTo>
                  <a:pt x="5788298" y="4393559"/>
                  <a:pt x="5890546" y="5142244"/>
                  <a:pt x="5937022" y="5865869"/>
                </a:cubicBezTo>
                <a:lnTo>
                  <a:pt x="5948805" y="6095979"/>
                </a:lnTo>
                <a:lnTo>
                  <a:pt x="0" y="6095979"/>
                </a:lnTo>
                <a:lnTo>
                  <a:pt x="0" y="1621672"/>
                </a:lnTo>
                <a:lnTo>
                  <a:pt x="36310" y="1518814"/>
                </a:lnTo>
                <a:cubicBezTo>
                  <a:pt x="109805" y="1321982"/>
                  <a:pt x="192755" y="1133640"/>
                  <a:pt x="287891" y="956872"/>
                </a:cubicBezTo>
                <a:cubicBezTo>
                  <a:pt x="669453" y="247734"/>
                  <a:pt x="1102800" y="15549"/>
                  <a:pt x="1573832" y="765"/>
                </a:cubicBezTo>
                <a:close/>
              </a:path>
            </a:pathLst>
          </a:custGeom>
        </p:spPr>
      </p:pic>
      <p:sp>
        <p:nvSpPr>
          <p:cNvPr id="11" name="Freeform: Shape 10">
            <a:extLst>
              <a:ext uri="{FF2B5EF4-FFF2-40B4-BE49-F238E27FC236}">
                <a16:creationId xmlns:a16="http://schemas.microsoft.com/office/drawing/2014/main" id="{F47DB6CD-8E9E-4643-B3B6-01BD80429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52970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D89D3-D713-4D2C-9525-F8E897EB0ED6}"/>
              </a:ext>
            </a:extLst>
          </p:cNvPr>
          <p:cNvSpPr>
            <a:spLocks noGrp="1"/>
          </p:cNvSpPr>
          <p:nvPr>
            <p:ph type="title"/>
          </p:nvPr>
        </p:nvSpPr>
        <p:spPr/>
        <p:txBody>
          <a:bodyPr/>
          <a:lstStyle/>
          <a:p>
            <a:r>
              <a:rPr lang="en-IN" dirty="0"/>
              <a:t>Table of contents</a:t>
            </a:r>
          </a:p>
        </p:txBody>
      </p:sp>
      <p:sp>
        <p:nvSpPr>
          <p:cNvPr id="3" name="Content Placeholder 2">
            <a:extLst>
              <a:ext uri="{FF2B5EF4-FFF2-40B4-BE49-F238E27FC236}">
                <a16:creationId xmlns:a16="http://schemas.microsoft.com/office/drawing/2014/main" id="{7B3D492E-06DF-4ECB-BD2F-11A36CA00DAF}"/>
              </a:ext>
            </a:extLst>
          </p:cNvPr>
          <p:cNvSpPr>
            <a:spLocks noGrp="1"/>
          </p:cNvSpPr>
          <p:nvPr>
            <p:ph idx="1"/>
          </p:nvPr>
        </p:nvSpPr>
        <p:spPr/>
        <p:txBody>
          <a:bodyPr>
            <a:normAutofit lnSpcReduction="10000"/>
          </a:bodyPr>
          <a:lstStyle/>
          <a:p>
            <a:r>
              <a:rPr lang="en-US" dirty="0"/>
              <a:t> Introduction: Business Problem</a:t>
            </a:r>
          </a:p>
          <a:p>
            <a:r>
              <a:rPr lang="en-US" dirty="0"/>
              <a:t>Data</a:t>
            </a:r>
          </a:p>
          <a:p>
            <a:r>
              <a:rPr lang="en-US" dirty="0"/>
              <a:t>Methodology</a:t>
            </a:r>
          </a:p>
          <a:p>
            <a:r>
              <a:rPr lang="en-US" dirty="0"/>
              <a:t>Analysis</a:t>
            </a:r>
          </a:p>
          <a:p>
            <a:r>
              <a:rPr lang="en-US" dirty="0"/>
              <a:t>Results and Discussion</a:t>
            </a:r>
          </a:p>
          <a:p>
            <a:r>
              <a:rPr lang="en-US" dirty="0"/>
              <a:t>Conclusion</a:t>
            </a:r>
            <a:endParaRPr lang="en-IN" dirty="0"/>
          </a:p>
        </p:txBody>
      </p:sp>
    </p:spTree>
    <p:extLst>
      <p:ext uri="{BB962C8B-B14F-4D97-AF65-F5344CB8AC3E}">
        <p14:creationId xmlns:p14="http://schemas.microsoft.com/office/powerpoint/2010/main" val="1189131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DF546-B979-4822-B7E9-15CB8BC0598F}"/>
              </a:ext>
            </a:extLst>
          </p:cNvPr>
          <p:cNvSpPr>
            <a:spLocks noGrp="1"/>
          </p:cNvSpPr>
          <p:nvPr>
            <p:ph type="title"/>
          </p:nvPr>
        </p:nvSpPr>
        <p:spPr/>
        <p:txBody>
          <a:bodyPr>
            <a:normAutofit/>
          </a:bodyPr>
          <a:lstStyle/>
          <a:p>
            <a:r>
              <a:rPr lang="en-IN" sz="4000" dirty="0">
                <a:effectLst/>
                <a:latin typeface="Times New Roman" panose="02020603050405020304" pitchFamily="18" charset="0"/>
                <a:ea typeface="Calibri" panose="020F0502020204030204" pitchFamily="34" charset="0"/>
              </a:rPr>
              <a:t>Introduction</a:t>
            </a:r>
            <a:endParaRPr lang="en-IN" sz="4000" dirty="0"/>
          </a:p>
        </p:txBody>
      </p:sp>
      <p:sp>
        <p:nvSpPr>
          <p:cNvPr id="3" name="Content Placeholder 2">
            <a:extLst>
              <a:ext uri="{FF2B5EF4-FFF2-40B4-BE49-F238E27FC236}">
                <a16:creationId xmlns:a16="http://schemas.microsoft.com/office/drawing/2014/main" id="{9E00CA62-9CF7-4A87-81A4-CA8F2CC00E29}"/>
              </a:ext>
            </a:extLst>
          </p:cNvPr>
          <p:cNvSpPr>
            <a:spLocks noGrp="1"/>
          </p:cNvSpPr>
          <p:nvPr>
            <p:ph idx="1"/>
          </p:nvPr>
        </p:nvSpPr>
        <p:spPr/>
        <p:txBody>
          <a:bodyPr/>
          <a:lstStyle/>
          <a:p>
            <a:pPr marL="0" indent="0">
              <a:buNone/>
            </a:pPr>
            <a:r>
              <a:rPr lang="en-IN" sz="1800" b="1" u="sng" dirty="0">
                <a:effectLst/>
                <a:latin typeface="Times New Roman" panose="02020603050405020304" pitchFamily="18" charset="0"/>
                <a:ea typeface="Calibri" panose="020F0502020204030204" pitchFamily="34" charset="0"/>
                <a:cs typeface="Times New Roman" panose="02020603050405020304" pitchFamily="18" charset="0"/>
              </a:rPr>
              <a:t>Background</a:t>
            </a:r>
            <a:endParaRPr lang="en-IN" sz="1800" u="sng"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Location analysis is a technique for finding the best location for your new restaurant. So, choosing a good location for your business might be the single most effective thing you can do to succeed. There are many factors to consider when performing a location analysis and looking for a good location for your new restaurant, such as accessibility, zoning, crime rates, and local demographics. Performing a location analysis can help you find the best spot for your business, ensuring that your new business starts off on the right foot.</a:t>
            </a:r>
            <a:endParaRPr lang="en-IN" sz="1800" dirty="0">
              <a:solidFill>
                <a:schemeClr val="accent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IN" sz="1800" b="1"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Business Problem</a:t>
            </a:r>
            <a:endParaRPr lang="en-IN" sz="1800" u="sng"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We need data that might help us in deciding the location for your new restaurant so that it starts off on the right foot. This project aims to predict the location best fit for a particular kind of restaurant.</a:t>
            </a:r>
            <a:endParaRPr lang="en-IN" sz="1800" dirty="0">
              <a:solidFill>
                <a:schemeClr val="accent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3736043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07384-9FCA-4FBB-87F1-0FFA310FF0B1}"/>
              </a:ext>
            </a:extLst>
          </p:cNvPr>
          <p:cNvSpPr>
            <a:spLocks noGrp="1"/>
          </p:cNvSpPr>
          <p:nvPr>
            <p:ph type="title"/>
          </p:nvPr>
        </p:nvSpPr>
        <p:spPr/>
        <p:txBody>
          <a:bodyPr>
            <a:normAutofit/>
          </a:bodyPr>
          <a:lstStyle/>
          <a:p>
            <a:r>
              <a:rPr lang="en-IN" sz="4000" dirty="0">
                <a:effectLst/>
                <a:latin typeface="Times New Roman" panose="02020603050405020304" pitchFamily="18" charset="0"/>
                <a:ea typeface="Calibri" panose="020F0502020204030204" pitchFamily="34" charset="0"/>
              </a:rPr>
              <a:t>Data Description</a:t>
            </a:r>
            <a:endParaRPr lang="en-IN" sz="4000" dirty="0"/>
          </a:p>
        </p:txBody>
      </p:sp>
      <p:sp>
        <p:nvSpPr>
          <p:cNvPr id="3" name="Content Placeholder 2">
            <a:extLst>
              <a:ext uri="{FF2B5EF4-FFF2-40B4-BE49-F238E27FC236}">
                <a16:creationId xmlns:a16="http://schemas.microsoft.com/office/drawing/2014/main" id="{FF11F080-B29F-4805-8E79-E67606028D50}"/>
              </a:ext>
            </a:extLst>
          </p:cNvPr>
          <p:cNvSpPr>
            <a:spLocks noGrp="1"/>
          </p:cNvSpPr>
          <p:nvPr>
            <p:ph idx="1"/>
          </p:nvPr>
        </p:nvSpPr>
        <p:spPr/>
        <p:txBody>
          <a:bodyPr/>
          <a:lstStyle/>
          <a:p>
            <a:pPr marL="0" indent="0">
              <a:buNone/>
            </a:pPr>
            <a:r>
              <a:rPr lang="en-IN" sz="1800" b="1" u="sng" dirty="0">
                <a:effectLst/>
                <a:latin typeface="Times New Roman" panose="02020603050405020304" pitchFamily="18" charset="0"/>
                <a:ea typeface="Calibri" panose="020F0502020204030204" pitchFamily="34" charset="0"/>
              </a:rPr>
              <a:t>Data Sources</a:t>
            </a:r>
          </a:p>
          <a:p>
            <a:pPr marL="342900" lvl="0" indent="-342900">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I am using the Delhi Neighbourhood dataset from Kaggle to get the different city locations along with its latitude and longitude.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I am using Delhi Metro dataset from Kaggle to know about the accessibility for a location.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I am using the Restaurant dataset from Kaggle to know more the different types of restaurant.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effectLst/>
                <a:latin typeface="Times New Roman" panose="02020603050405020304" pitchFamily="18" charset="0"/>
                <a:ea typeface="Calibri" panose="020F0502020204030204" pitchFamily="34" charset="0"/>
              </a:rPr>
              <a:t>Using Foursquare API to know about the different venues available for a location.</a:t>
            </a:r>
            <a:endParaRPr lang="en-IN" u="sng" dirty="0"/>
          </a:p>
        </p:txBody>
      </p:sp>
    </p:spTree>
    <p:extLst>
      <p:ext uri="{BB962C8B-B14F-4D97-AF65-F5344CB8AC3E}">
        <p14:creationId xmlns:p14="http://schemas.microsoft.com/office/powerpoint/2010/main" val="2807376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7C4FE-08B2-405A-8780-2859D5983887}"/>
              </a:ext>
            </a:extLst>
          </p:cNvPr>
          <p:cNvSpPr>
            <a:spLocks noGrp="1"/>
          </p:cNvSpPr>
          <p:nvPr>
            <p:ph type="title"/>
          </p:nvPr>
        </p:nvSpPr>
        <p:spPr/>
        <p:txBody>
          <a:bodyPr>
            <a:normAutofit/>
          </a:bodyPr>
          <a:lstStyle/>
          <a:p>
            <a:r>
              <a:rPr lang="en-IN" sz="4000" dirty="0">
                <a:effectLst/>
                <a:latin typeface="Times New Roman" panose="02020603050405020304" pitchFamily="18" charset="0"/>
                <a:ea typeface="Calibri" panose="020F0502020204030204" pitchFamily="34" charset="0"/>
              </a:rPr>
              <a:t>Methodology</a:t>
            </a:r>
            <a:endParaRPr lang="en-IN" sz="4000" dirty="0"/>
          </a:p>
        </p:txBody>
      </p:sp>
      <p:sp>
        <p:nvSpPr>
          <p:cNvPr id="3" name="Content Placeholder 2">
            <a:extLst>
              <a:ext uri="{FF2B5EF4-FFF2-40B4-BE49-F238E27FC236}">
                <a16:creationId xmlns:a16="http://schemas.microsoft.com/office/drawing/2014/main" id="{2D03E5E8-47D2-44E9-92ED-3AB002DCF7E7}"/>
              </a:ext>
            </a:extLst>
          </p:cNvPr>
          <p:cNvSpPr>
            <a:spLocks noGrp="1"/>
          </p:cNvSpPr>
          <p:nvPr>
            <p:ph idx="1"/>
          </p:nvPr>
        </p:nvSpPr>
        <p:spPr/>
        <p:txBody>
          <a:bodyPr/>
          <a:lstStyle/>
          <a:p>
            <a:pPr marL="0" indent="0">
              <a:lnSpc>
                <a:spcPct val="107000"/>
              </a:lnSpc>
              <a:spcAft>
                <a:spcPts val="800"/>
              </a:spcAft>
              <a:buNone/>
            </a:pPr>
            <a:r>
              <a:rPr lang="en-IN" sz="1800" u="sng" dirty="0">
                <a:effectLst/>
                <a:latin typeface="Times New Roman" panose="02020603050405020304" pitchFamily="18" charset="0"/>
                <a:ea typeface="Calibri" panose="020F0502020204030204" pitchFamily="34" charset="0"/>
                <a:cs typeface="Times New Roman" panose="02020603050405020304" pitchFamily="18" charset="0"/>
              </a:rPr>
              <a:t>Folium</a:t>
            </a:r>
            <a:endParaRPr lang="en-IN" sz="1800" u="sng"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Folium builds on the data wrangling strengths of the Python ecosystem and the mapping strengths of the leaflet.js library. All cluster visualization are done with the help of Folium which in turn generates a Leaflet map made using OpenStreetMap technology. (Fig. : 01)</a:t>
            </a:r>
          </a:p>
          <a:p>
            <a:pPr marL="0" indent="0">
              <a:lnSpc>
                <a:spcPct val="107000"/>
              </a:lnSpc>
              <a:spcAft>
                <a:spcPts val="800"/>
              </a:spcAft>
              <a:buNone/>
            </a:pPr>
            <a:r>
              <a:rPr lang="en-IN" sz="1800" u="sng" dirty="0">
                <a:effectLst/>
                <a:latin typeface="Times New Roman" panose="02020603050405020304" pitchFamily="18" charset="0"/>
                <a:ea typeface="Calibri" panose="020F0502020204030204" pitchFamily="34" charset="0"/>
                <a:cs typeface="Times New Roman" panose="02020603050405020304" pitchFamily="18" charset="0"/>
              </a:rPr>
              <a:t>One hot encoding</a:t>
            </a:r>
            <a:endParaRPr lang="en-IN" sz="1800" u="sng"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dirty="0">
                <a:effectLst/>
                <a:latin typeface="Times New Roman" panose="02020603050405020304" pitchFamily="18" charset="0"/>
                <a:ea typeface="Calibri" panose="020F0502020204030204" pitchFamily="34" charset="0"/>
              </a:rPr>
              <a:t>One hot encoding is a process by which categorical variables are converted into a form that could be provided to ML algorithms to do a better job in prediction. For the K-means Clustering Algorithm, all unique items under Category are one-hot encoded. (Fig. : 02)</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994627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D5590A-1874-4F3F-8079-EBE36B3D2018}"/>
              </a:ext>
            </a:extLst>
          </p:cNvPr>
          <p:cNvSpPr>
            <a:spLocks noGrp="1"/>
          </p:cNvSpPr>
          <p:nvPr>
            <p:ph idx="1"/>
          </p:nvPr>
        </p:nvSpPr>
        <p:spPr>
          <a:xfrm>
            <a:off x="762000" y="630316"/>
            <a:ext cx="10668000" cy="5473768"/>
          </a:xfrm>
        </p:spPr>
        <p:txBody>
          <a:bodyPr/>
          <a:lstStyle/>
          <a:p>
            <a:pPr marL="0" indent="0">
              <a:lnSpc>
                <a:spcPct val="107000"/>
              </a:lnSpc>
              <a:spcAft>
                <a:spcPts val="800"/>
              </a:spcAft>
              <a:buNone/>
            </a:pPr>
            <a:r>
              <a:rPr lang="en-IN" sz="1800" u="sng" dirty="0">
                <a:effectLst/>
                <a:latin typeface="Times New Roman" panose="02020603050405020304" pitchFamily="18" charset="0"/>
                <a:ea typeface="Calibri" panose="020F0502020204030204" pitchFamily="34" charset="0"/>
                <a:cs typeface="Times New Roman" panose="02020603050405020304" pitchFamily="18" charset="0"/>
              </a:rPr>
              <a:t>Top 10 most common venues</a:t>
            </a:r>
            <a:endParaRPr lang="en-IN" sz="1800" u="sng"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Due to high variety in the venues, only the top 10 common venues are selected and a new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DataFrame</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is made, which is used to train the K-means Clustering Algorithm. (Fig. : 03)</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IN" sz="1800" u="sng" dirty="0">
                <a:effectLst/>
                <a:latin typeface="Times New Roman" panose="02020603050405020304" pitchFamily="18" charset="0"/>
                <a:ea typeface="Calibri" panose="020F0502020204030204" pitchFamily="34" charset="0"/>
                <a:cs typeface="Times New Roman" panose="02020603050405020304" pitchFamily="18" charset="0"/>
              </a:rPr>
              <a:t>K-means clustering</a:t>
            </a:r>
            <a:endParaRPr lang="en-IN" sz="1800" u="sng"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The venue data is then trained using K-means Clustering Algorithm to get the desired clusters to base the analysis on. K-means was chosen as the variables (Venue Categories) are huge, and in such situations K-means will be computationally faster than other clustering algorithms. (Fig. : 04)</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2174207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126237B1-48F7-4D82-809D-49E01475C45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632" y="682964"/>
            <a:ext cx="4822363" cy="2228912"/>
          </a:xfrm>
        </p:spPr>
      </p:pic>
      <p:pic>
        <p:nvPicPr>
          <p:cNvPr id="11" name="Picture 10">
            <a:extLst>
              <a:ext uri="{FF2B5EF4-FFF2-40B4-BE49-F238E27FC236}">
                <a16:creationId xmlns:a16="http://schemas.microsoft.com/office/drawing/2014/main" id="{ABDA399B-ABBC-4CD0-98FE-35FB85DF2A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0879" y="4080200"/>
            <a:ext cx="4822363" cy="2228912"/>
          </a:xfrm>
          <a:prstGeom prst="rect">
            <a:avLst/>
          </a:prstGeom>
        </p:spPr>
      </p:pic>
      <p:pic>
        <p:nvPicPr>
          <p:cNvPr id="13" name="Picture 12">
            <a:extLst>
              <a:ext uri="{FF2B5EF4-FFF2-40B4-BE49-F238E27FC236}">
                <a16:creationId xmlns:a16="http://schemas.microsoft.com/office/drawing/2014/main" id="{151B26EB-A429-4C6D-B3BD-B7F2003790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3632" y="4080200"/>
            <a:ext cx="4822363" cy="2228912"/>
          </a:xfrm>
          <a:prstGeom prst="rect">
            <a:avLst/>
          </a:prstGeom>
        </p:spPr>
      </p:pic>
      <p:pic>
        <p:nvPicPr>
          <p:cNvPr id="15" name="Picture 14">
            <a:extLst>
              <a:ext uri="{FF2B5EF4-FFF2-40B4-BE49-F238E27FC236}">
                <a16:creationId xmlns:a16="http://schemas.microsoft.com/office/drawing/2014/main" id="{95F5C0CB-1FB1-4892-B239-0C20AB43F43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10880" y="719658"/>
            <a:ext cx="4822363" cy="2213121"/>
          </a:xfrm>
          <a:prstGeom prst="rect">
            <a:avLst/>
          </a:prstGeom>
        </p:spPr>
      </p:pic>
      <p:sp>
        <p:nvSpPr>
          <p:cNvPr id="16" name="TextBox 15">
            <a:extLst>
              <a:ext uri="{FF2B5EF4-FFF2-40B4-BE49-F238E27FC236}">
                <a16:creationId xmlns:a16="http://schemas.microsoft.com/office/drawing/2014/main" id="{51287204-19E5-4D7D-91EE-8D7FB707DBFD}"/>
              </a:ext>
            </a:extLst>
          </p:cNvPr>
          <p:cNvSpPr txBox="1"/>
          <p:nvPr/>
        </p:nvSpPr>
        <p:spPr>
          <a:xfrm flipH="1">
            <a:off x="2840624" y="188435"/>
            <a:ext cx="1108378" cy="369332"/>
          </a:xfrm>
          <a:prstGeom prst="rect">
            <a:avLst/>
          </a:prstGeom>
          <a:noFill/>
        </p:spPr>
        <p:txBody>
          <a:bodyPr wrap="square" rtlCol="0">
            <a:spAutoFit/>
          </a:bodyPr>
          <a:lstStyle/>
          <a:p>
            <a:r>
              <a:rPr lang="en-IN" dirty="0"/>
              <a:t>Fig. : 01</a:t>
            </a:r>
          </a:p>
        </p:txBody>
      </p:sp>
      <p:sp>
        <p:nvSpPr>
          <p:cNvPr id="17" name="TextBox 16">
            <a:extLst>
              <a:ext uri="{FF2B5EF4-FFF2-40B4-BE49-F238E27FC236}">
                <a16:creationId xmlns:a16="http://schemas.microsoft.com/office/drawing/2014/main" id="{7A6164B9-C4E1-46D0-90C9-F9CA3A892776}"/>
              </a:ext>
            </a:extLst>
          </p:cNvPr>
          <p:cNvSpPr txBox="1"/>
          <p:nvPr/>
        </p:nvSpPr>
        <p:spPr>
          <a:xfrm>
            <a:off x="8612048" y="188435"/>
            <a:ext cx="1020023" cy="369332"/>
          </a:xfrm>
          <a:prstGeom prst="rect">
            <a:avLst/>
          </a:prstGeom>
          <a:noFill/>
        </p:spPr>
        <p:txBody>
          <a:bodyPr wrap="none" rtlCol="0">
            <a:spAutoFit/>
          </a:bodyPr>
          <a:lstStyle/>
          <a:p>
            <a:r>
              <a:rPr lang="en-IN" dirty="0"/>
              <a:t>Fig. : 02</a:t>
            </a:r>
          </a:p>
        </p:txBody>
      </p:sp>
      <p:sp>
        <p:nvSpPr>
          <p:cNvPr id="18" name="TextBox 17">
            <a:extLst>
              <a:ext uri="{FF2B5EF4-FFF2-40B4-BE49-F238E27FC236}">
                <a16:creationId xmlns:a16="http://schemas.microsoft.com/office/drawing/2014/main" id="{97B1A4A6-D2CC-4E28-9D5B-458F04B7A22D}"/>
              </a:ext>
            </a:extLst>
          </p:cNvPr>
          <p:cNvSpPr txBox="1"/>
          <p:nvPr/>
        </p:nvSpPr>
        <p:spPr>
          <a:xfrm>
            <a:off x="2840624" y="3576793"/>
            <a:ext cx="1038687" cy="369332"/>
          </a:xfrm>
          <a:prstGeom prst="rect">
            <a:avLst/>
          </a:prstGeom>
          <a:noFill/>
        </p:spPr>
        <p:txBody>
          <a:bodyPr wrap="square" rtlCol="0">
            <a:spAutoFit/>
          </a:bodyPr>
          <a:lstStyle/>
          <a:p>
            <a:r>
              <a:rPr lang="en-IN" dirty="0"/>
              <a:t>Fig.: 03</a:t>
            </a:r>
          </a:p>
        </p:txBody>
      </p:sp>
      <p:sp>
        <p:nvSpPr>
          <p:cNvPr id="19" name="TextBox 18">
            <a:extLst>
              <a:ext uri="{FF2B5EF4-FFF2-40B4-BE49-F238E27FC236}">
                <a16:creationId xmlns:a16="http://schemas.microsoft.com/office/drawing/2014/main" id="{539C5435-4B31-46DE-9639-B86C42A6BCDF}"/>
              </a:ext>
            </a:extLst>
          </p:cNvPr>
          <p:cNvSpPr txBox="1"/>
          <p:nvPr/>
        </p:nvSpPr>
        <p:spPr>
          <a:xfrm>
            <a:off x="8612048" y="3576793"/>
            <a:ext cx="1020023" cy="369332"/>
          </a:xfrm>
          <a:prstGeom prst="rect">
            <a:avLst/>
          </a:prstGeom>
          <a:noFill/>
        </p:spPr>
        <p:txBody>
          <a:bodyPr wrap="none" rtlCol="0">
            <a:spAutoFit/>
          </a:bodyPr>
          <a:lstStyle/>
          <a:p>
            <a:r>
              <a:rPr lang="en-IN" dirty="0"/>
              <a:t>Fig. : 04</a:t>
            </a:r>
          </a:p>
        </p:txBody>
      </p:sp>
    </p:spTree>
    <p:extLst>
      <p:ext uri="{BB962C8B-B14F-4D97-AF65-F5344CB8AC3E}">
        <p14:creationId xmlns:p14="http://schemas.microsoft.com/office/powerpoint/2010/main" val="102423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385C0-45B3-4036-BD3E-11B90EBE860E}"/>
              </a:ext>
            </a:extLst>
          </p:cNvPr>
          <p:cNvSpPr>
            <a:spLocks noGrp="1"/>
          </p:cNvSpPr>
          <p:nvPr>
            <p:ph type="title"/>
          </p:nvPr>
        </p:nvSpPr>
        <p:spPr/>
        <p:txBody>
          <a:bodyPr>
            <a:normAutofit/>
          </a:bodyPr>
          <a:lstStyle/>
          <a:p>
            <a:r>
              <a:rPr lang="en-IN" sz="4000" dirty="0">
                <a:effectLst/>
                <a:latin typeface="Times New Roman" panose="02020603050405020304" pitchFamily="18" charset="0"/>
                <a:ea typeface="Calibri" panose="020F0502020204030204" pitchFamily="34" charset="0"/>
              </a:rPr>
              <a:t>Result &amp; Discussion</a:t>
            </a:r>
            <a:endParaRPr lang="en-IN" sz="4000" dirty="0"/>
          </a:p>
        </p:txBody>
      </p:sp>
      <p:sp>
        <p:nvSpPr>
          <p:cNvPr id="3" name="Content Placeholder 2">
            <a:extLst>
              <a:ext uri="{FF2B5EF4-FFF2-40B4-BE49-F238E27FC236}">
                <a16:creationId xmlns:a16="http://schemas.microsoft.com/office/drawing/2014/main" id="{B6DEA309-D6D1-4AE7-8090-940810A488F5}"/>
              </a:ext>
            </a:extLst>
          </p:cNvPr>
          <p:cNvSpPr>
            <a:spLocks noGrp="1"/>
          </p:cNvSpPr>
          <p:nvPr>
            <p:ph idx="1"/>
          </p:nvPr>
        </p:nvSpPr>
        <p:spPr/>
        <p:txBody>
          <a:bodyPr>
            <a:normAutofit fontScale="92500" lnSpcReduction="10000"/>
          </a:bodyPr>
          <a:lstStyle/>
          <a:p>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Our Analysis was done on over 186 </a:t>
            </a:r>
            <a:r>
              <a:rPr lang="en-IN" sz="1800" dirty="0" err="1">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neighborhoods</a:t>
            </a: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containing over 848 restaurants within 2km radius of every </a:t>
            </a:r>
            <a:r>
              <a:rPr lang="en-IN" sz="1800" dirty="0" err="1">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neighborhood</a:t>
            </a: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We </a:t>
            </a:r>
            <a:r>
              <a:rPr lang="en-IN" sz="1800" dirty="0" err="1">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segragated</a:t>
            </a: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these </a:t>
            </a:r>
            <a:r>
              <a:rPr lang="en-IN" sz="1800" dirty="0" err="1">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neighborhoods</a:t>
            </a: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on the basis of types and amounts of restaurants. Five clusters were obtained, each having a unique collection of restaurants. Since, we were focused on finding optimal </a:t>
            </a:r>
            <a:r>
              <a:rPr lang="en-IN" sz="1800" dirty="0" err="1">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neighborhoods</a:t>
            </a: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for opening Indian restaurants, we selected cluster 2 and 3 which had the highest number of Indian restaurants. The above actions left us with the only those </a:t>
            </a:r>
            <a:r>
              <a:rPr lang="en-IN" sz="1800" dirty="0" err="1">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neighborhoods</a:t>
            </a: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that had a shared characteristics of and that had a high demand for Indian restaurants.</a:t>
            </a:r>
            <a:b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br>
            <a:b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b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The </a:t>
            </a:r>
            <a:r>
              <a:rPr lang="en-IN" sz="1800" dirty="0" err="1">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neighborhoods</a:t>
            </a: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recommendation obtained here are not completely accurate. This is due to the limitations in the dataset used in the project. Due to lack of cross referencing sources, we may have missed a few </a:t>
            </a:r>
            <a:r>
              <a:rPr lang="en-IN" sz="1800" dirty="0" err="1">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neighborhoods</a:t>
            </a: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from our consideration. The foursquare API does not contain, or does not rely, a comprehensive dataset about the restaurants present in </a:t>
            </a:r>
            <a:r>
              <a:rPr lang="en-IN" sz="1800" dirty="0" err="1">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delhi</a:t>
            </a:r>
            <a:r>
              <a:rPr lang="en-IN" sz="1800" dirty="0">
                <a:solidFill>
                  <a:schemeClr val="accent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Surely, in a city like Delhi with a population of over 19 million, there are much more restaurants than 848.</a:t>
            </a:r>
            <a:endParaRPr lang="en-IN" sz="1800" dirty="0">
              <a:solidFill>
                <a:schemeClr val="accent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solidFill>
                <a:schemeClr val="accent1">
                  <a:lumMod val="20000"/>
                  <a:lumOff val="80000"/>
                </a:schemeClr>
              </a:solidFill>
            </a:endParaRPr>
          </a:p>
        </p:txBody>
      </p:sp>
    </p:spTree>
    <p:extLst>
      <p:ext uri="{BB962C8B-B14F-4D97-AF65-F5344CB8AC3E}">
        <p14:creationId xmlns:p14="http://schemas.microsoft.com/office/powerpoint/2010/main" val="1544167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ADC84-5F9F-46D2-9FBF-A71D1D71F7EB}"/>
              </a:ext>
            </a:extLst>
          </p:cNvPr>
          <p:cNvSpPr>
            <a:spLocks noGrp="1"/>
          </p:cNvSpPr>
          <p:nvPr>
            <p:ph type="title"/>
          </p:nvPr>
        </p:nvSpPr>
        <p:spPr/>
        <p:txBody>
          <a:bodyPr>
            <a:normAutofit/>
          </a:bodyPr>
          <a:lstStyle/>
          <a:p>
            <a:r>
              <a:rPr lang="en-IN" sz="4000" dirty="0">
                <a:effectLst/>
                <a:latin typeface="Times New Roman" panose="02020603050405020304" pitchFamily="18" charset="0"/>
                <a:ea typeface="Calibri" panose="020F0502020204030204" pitchFamily="34" charset="0"/>
              </a:rPr>
              <a:t>Conclusion</a:t>
            </a:r>
            <a:endParaRPr lang="en-IN" sz="4000" dirty="0"/>
          </a:p>
        </p:txBody>
      </p:sp>
      <p:sp>
        <p:nvSpPr>
          <p:cNvPr id="3" name="Content Placeholder 2">
            <a:extLst>
              <a:ext uri="{FF2B5EF4-FFF2-40B4-BE49-F238E27FC236}">
                <a16:creationId xmlns:a16="http://schemas.microsoft.com/office/drawing/2014/main" id="{78658BB7-F1F8-4709-AE97-1C3EF62852F5}"/>
              </a:ext>
            </a:extLst>
          </p:cNvPr>
          <p:cNvSpPr>
            <a:spLocks noGrp="1"/>
          </p:cNvSpPr>
          <p:nvPr>
            <p:ph idx="1"/>
          </p:nvPr>
        </p:nvSpPr>
        <p:spPr/>
        <p:txBody>
          <a:bodyPr/>
          <a:lstStyle/>
          <a:p>
            <a:pPr>
              <a:spcBef>
                <a:spcPts val="1200"/>
              </a:spcBef>
            </a:pPr>
            <a:r>
              <a:rPr lang="en-IN" sz="1800" dirty="0">
                <a:solidFill>
                  <a:schemeClr val="accent1">
                    <a:lumMod val="20000"/>
                    <a:lumOff val="80000"/>
                  </a:schemeClr>
                </a:solidFill>
                <a:effectLst/>
                <a:latin typeface="Times New Roman" panose="02020603050405020304" pitchFamily="18" charset="0"/>
                <a:ea typeface="Times New Roman" panose="02020603050405020304" pitchFamily="18" charset="0"/>
              </a:rPr>
              <a:t>In this study, I </a:t>
            </a:r>
            <a:r>
              <a:rPr lang="en-IN" sz="1800" dirty="0" err="1">
                <a:solidFill>
                  <a:schemeClr val="accent1">
                    <a:lumMod val="20000"/>
                    <a:lumOff val="80000"/>
                  </a:schemeClr>
                </a:solidFill>
                <a:effectLst/>
                <a:latin typeface="Times New Roman" panose="02020603050405020304" pitchFamily="18" charset="0"/>
                <a:ea typeface="Times New Roman" panose="02020603050405020304" pitchFamily="18" charset="0"/>
              </a:rPr>
              <a:t>analyzed</a:t>
            </a:r>
            <a:r>
              <a:rPr lang="en-IN" sz="1800" dirty="0">
                <a:solidFill>
                  <a:schemeClr val="accent1">
                    <a:lumMod val="20000"/>
                    <a:lumOff val="80000"/>
                  </a:schemeClr>
                </a:solidFill>
                <a:effectLst/>
                <a:latin typeface="Times New Roman" panose="02020603050405020304" pitchFamily="18" charset="0"/>
                <a:ea typeface="Times New Roman" panose="02020603050405020304" pitchFamily="18" charset="0"/>
              </a:rPr>
              <a:t> the Delhi </a:t>
            </a:r>
            <a:r>
              <a:rPr lang="en-IN" sz="1800" dirty="0" err="1">
                <a:solidFill>
                  <a:schemeClr val="accent1">
                    <a:lumMod val="20000"/>
                    <a:lumOff val="80000"/>
                  </a:schemeClr>
                </a:solidFill>
                <a:effectLst/>
                <a:latin typeface="Times New Roman" panose="02020603050405020304" pitchFamily="18" charset="0"/>
                <a:ea typeface="Times New Roman" panose="02020603050405020304" pitchFamily="18" charset="0"/>
              </a:rPr>
              <a:t>neighborhood</a:t>
            </a:r>
            <a:r>
              <a:rPr lang="en-IN" sz="1800" dirty="0">
                <a:solidFill>
                  <a:schemeClr val="accent1">
                    <a:lumMod val="20000"/>
                    <a:lumOff val="80000"/>
                  </a:schemeClr>
                </a:solidFill>
                <a:effectLst/>
                <a:latin typeface="Times New Roman" panose="02020603050405020304" pitchFamily="18" charset="0"/>
                <a:ea typeface="Times New Roman" panose="02020603050405020304" pitchFamily="18" charset="0"/>
              </a:rPr>
              <a:t> having different types of restaurants across the state. I </a:t>
            </a:r>
            <a:r>
              <a:rPr lang="en-IN" sz="1800" dirty="0" err="1">
                <a:solidFill>
                  <a:schemeClr val="accent1">
                    <a:lumMod val="20000"/>
                    <a:lumOff val="80000"/>
                  </a:schemeClr>
                </a:solidFill>
                <a:effectLst/>
                <a:latin typeface="Times New Roman" panose="02020603050405020304" pitchFamily="18" charset="0"/>
                <a:ea typeface="Times New Roman" panose="02020603050405020304" pitchFamily="18" charset="0"/>
              </a:rPr>
              <a:t>analyzed</a:t>
            </a:r>
            <a:r>
              <a:rPr lang="en-IN" sz="1800" dirty="0">
                <a:solidFill>
                  <a:schemeClr val="accent1">
                    <a:lumMod val="20000"/>
                    <a:lumOff val="80000"/>
                  </a:schemeClr>
                </a:solidFill>
                <a:effectLst/>
                <a:latin typeface="Times New Roman" panose="02020603050405020304" pitchFamily="18" charset="0"/>
                <a:ea typeface="Times New Roman" panose="02020603050405020304" pitchFamily="18" charset="0"/>
              </a:rPr>
              <a:t> different clusters where Indian restaurants were present in huge numbers. </a:t>
            </a:r>
          </a:p>
          <a:p>
            <a:pPr>
              <a:spcBef>
                <a:spcPts val="1200"/>
              </a:spcBef>
            </a:pPr>
            <a:r>
              <a:rPr lang="en-IN" sz="1800" dirty="0">
                <a:solidFill>
                  <a:schemeClr val="accent1">
                    <a:lumMod val="20000"/>
                    <a:lumOff val="80000"/>
                  </a:schemeClr>
                </a:solidFill>
                <a:effectLst/>
                <a:latin typeface="Times New Roman" panose="02020603050405020304" pitchFamily="18" charset="0"/>
                <a:ea typeface="Times New Roman" panose="02020603050405020304" pitchFamily="18" charset="0"/>
              </a:rPr>
              <a:t>Final decision on optimal restaurant location will be made by stakeholders based on specific characteristics of </a:t>
            </a:r>
            <a:r>
              <a:rPr lang="en-IN" sz="1800" dirty="0" err="1">
                <a:solidFill>
                  <a:schemeClr val="accent1">
                    <a:lumMod val="20000"/>
                    <a:lumOff val="80000"/>
                  </a:schemeClr>
                </a:solidFill>
                <a:effectLst/>
                <a:latin typeface="Times New Roman" panose="02020603050405020304" pitchFamily="18" charset="0"/>
                <a:ea typeface="Times New Roman" panose="02020603050405020304" pitchFamily="18" charset="0"/>
              </a:rPr>
              <a:t>neighborhoods</a:t>
            </a:r>
            <a:r>
              <a:rPr lang="en-IN" sz="1800" dirty="0">
                <a:solidFill>
                  <a:schemeClr val="accent1">
                    <a:lumMod val="20000"/>
                    <a:lumOff val="80000"/>
                  </a:schemeClr>
                </a:solidFill>
                <a:effectLst/>
                <a:latin typeface="Times New Roman" panose="02020603050405020304" pitchFamily="18" charset="0"/>
                <a:ea typeface="Times New Roman" panose="02020603050405020304" pitchFamily="18" charset="0"/>
              </a:rPr>
              <a:t> and locations in every recommended zone, taking into consideration additional factors like attractiveness of each location (proximity to park or water), levels of noise / proximity to major roads, real estate availability, prices, social and economic dynamics of every </a:t>
            </a:r>
            <a:r>
              <a:rPr lang="en-IN" sz="1800" dirty="0" err="1">
                <a:solidFill>
                  <a:schemeClr val="accent1">
                    <a:lumMod val="20000"/>
                    <a:lumOff val="80000"/>
                  </a:schemeClr>
                </a:solidFill>
                <a:effectLst/>
                <a:latin typeface="Times New Roman" panose="02020603050405020304" pitchFamily="18" charset="0"/>
                <a:ea typeface="Times New Roman" panose="02020603050405020304" pitchFamily="18" charset="0"/>
              </a:rPr>
              <a:t>neighborhood</a:t>
            </a:r>
            <a:r>
              <a:rPr lang="en-IN" sz="1800" dirty="0">
                <a:solidFill>
                  <a:schemeClr val="accent1">
                    <a:lumMod val="20000"/>
                    <a:lumOff val="80000"/>
                  </a:schemeClr>
                </a:solidFill>
                <a:effectLst/>
                <a:latin typeface="Times New Roman" panose="02020603050405020304" pitchFamily="18" charset="0"/>
                <a:ea typeface="Times New Roman" panose="02020603050405020304" pitchFamily="18" charset="0"/>
              </a:rPr>
              <a:t> </a:t>
            </a:r>
            <a:r>
              <a:rPr lang="en-IN" sz="1800" dirty="0" err="1">
                <a:solidFill>
                  <a:schemeClr val="accent1">
                    <a:lumMod val="20000"/>
                    <a:lumOff val="80000"/>
                  </a:schemeClr>
                </a:solidFill>
                <a:effectLst/>
                <a:latin typeface="Times New Roman" panose="02020603050405020304" pitchFamily="18" charset="0"/>
                <a:ea typeface="Times New Roman" panose="02020603050405020304" pitchFamily="18" charset="0"/>
              </a:rPr>
              <a:t>etc.levels</a:t>
            </a:r>
            <a:r>
              <a:rPr lang="en-IN" sz="1800" dirty="0">
                <a:solidFill>
                  <a:schemeClr val="accent1">
                    <a:lumMod val="20000"/>
                    <a:lumOff val="80000"/>
                  </a:schemeClr>
                </a:solidFill>
                <a:effectLst/>
                <a:latin typeface="Times New Roman" panose="02020603050405020304" pitchFamily="18" charset="0"/>
                <a:ea typeface="Times New Roman" panose="02020603050405020304" pitchFamily="18" charset="0"/>
              </a:rPr>
              <a:t> of noise / proximity to major roads, real estate availability, prices, social and economic dynamics of every </a:t>
            </a:r>
            <a:r>
              <a:rPr lang="en-IN" sz="1800" dirty="0" err="1">
                <a:solidFill>
                  <a:schemeClr val="accent1">
                    <a:lumMod val="20000"/>
                    <a:lumOff val="80000"/>
                  </a:schemeClr>
                </a:solidFill>
                <a:effectLst/>
                <a:latin typeface="Times New Roman" panose="02020603050405020304" pitchFamily="18" charset="0"/>
                <a:ea typeface="Times New Roman" panose="02020603050405020304" pitchFamily="18" charset="0"/>
              </a:rPr>
              <a:t>neighborhood</a:t>
            </a:r>
            <a:r>
              <a:rPr lang="en-IN" sz="1800" dirty="0">
                <a:solidFill>
                  <a:schemeClr val="accent1">
                    <a:lumMod val="20000"/>
                    <a:lumOff val="80000"/>
                  </a:schemeClr>
                </a:solidFill>
                <a:effectLst/>
                <a:latin typeface="Times New Roman" panose="02020603050405020304" pitchFamily="18" charset="0"/>
                <a:ea typeface="Times New Roman" panose="02020603050405020304" pitchFamily="18" charset="0"/>
              </a:rPr>
              <a:t> etc.</a:t>
            </a:r>
          </a:p>
          <a:p>
            <a:endParaRPr lang="en-IN" dirty="0">
              <a:solidFill>
                <a:schemeClr val="accent1">
                  <a:lumMod val="20000"/>
                  <a:lumOff val="80000"/>
                </a:schemeClr>
              </a:solidFill>
            </a:endParaRPr>
          </a:p>
        </p:txBody>
      </p:sp>
    </p:spTree>
    <p:extLst>
      <p:ext uri="{BB962C8B-B14F-4D97-AF65-F5344CB8AC3E}">
        <p14:creationId xmlns:p14="http://schemas.microsoft.com/office/powerpoint/2010/main" val="3730906586"/>
      </p:ext>
    </p:extLst>
  </p:cSld>
  <p:clrMapOvr>
    <a:masterClrMapping/>
  </p:clrMapOvr>
</p:sld>
</file>

<file path=ppt/theme/theme1.xml><?xml version="1.0" encoding="utf-8"?>
<a:theme xmlns:a="http://schemas.openxmlformats.org/drawingml/2006/main" name="PebbleVTI">
  <a:themeElements>
    <a:clrScheme name="AnalogousFromLightSeed_2SEEDS">
      <a:dk1>
        <a:srgbClr val="000000"/>
      </a:dk1>
      <a:lt1>
        <a:srgbClr val="FFFFFF"/>
      </a:lt1>
      <a:dk2>
        <a:srgbClr val="2C301B"/>
      </a:dk2>
      <a:lt2>
        <a:srgbClr val="F1F0F3"/>
      </a:lt2>
      <a:accent1>
        <a:srgbClr val="97A84F"/>
      </a:accent1>
      <a:accent2>
        <a:srgbClr val="B09E62"/>
      </a:accent2>
      <a:accent3>
        <a:srgbClr val="80AC65"/>
      </a:accent3>
      <a:accent4>
        <a:srgbClr val="53B0A0"/>
      </a:accent4>
      <a:accent5>
        <a:srgbClr val="4CABC9"/>
      </a:accent5>
      <a:accent6>
        <a:srgbClr val="658BD4"/>
      </a:accent6>
      <a:hlink>
        <a:srgbClr val="7A6DB0"/>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38</TotalTime>
  <Words>784</Words>
  <Application>Microsoft Office PowerPoint</Application>
  <PresentationFormat>Widescreen</PresentationFormat>
  <Paragraphs>39</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Avenir Next LT Pro</vt:lpstr>
      <vt:lpstr>Avenir Next LT Pro Light</vt:lpstr>
      <vt:lpstr>Calibri</vt:lpstr>
      <vt:lpstr>Sitka Subheading</vt:lpstr>
      <vt:lpstr>Symbol</vt:lpstr>
      <vt:lpstr>Times New Roman</vt:lpstr>
      <vt:lpstr>PebbleVTI</vt:lpstr>
      <vt:lpstr>Predicting the best location to open a restaurant</vt:lpstr>
      <vt:lpstr>Table of contents</vt:lpstr>
      <vt:lpstr>Introduction</vt:lpstr>
      <vt:lpstr>Data Description</vt:lpstr>
      <vt:lpstr>Methodology</vt:lpstr>
      <vt:lpstr>PowerPoint Presentation</vt:lpstr>
      <vt:lpstr>PowerPoint Presentation</vt:lpstr>
      <vt:lpstr>Result &amp; 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best location to open a restaurant</dc:title>
  <dc:creator>Ankit Pranay</dc:creator>
  <cp:lastModifiedBy>Ankit Pranay</cp:lastModifiedBy>
  <cp:revision>6</cp:revision>
  <dcterms:created xsi:type="dcterms:W3CDTF">2020-12-30T17:46:22Z</dcterms:created>
  <dcterms:modified xsi:type="dcterms:W3CDTF">2020-12-30T18:25:06Z</dcterms:modified>
</cp:coreProperties>
</file>

<file path=docProps/thumbnail.jpeg>
</file>